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74" r:id="rId2"/>
    <p:sldId id="465" r:id="rId3"/>
    <p:sldId id="466" r:id="rId4"/>
    <p:sldId id="450" r:id="rId5"/>
    <p:sldId id="441" r:id="rId6"/>
    <p:sldId id="451" r:id="rId7"/>
    <p:sldId id="452" r:id="rId8"/>
    <p:sldId id="453" r:id="rId9"/>
    <p:sldId id="455" r:id="rId10"/>
    <p:sldId id="456" r:id="rId11"/>
    <p:sldId id="457" r:id="rId12"/>
    <p:sldId id="458" r:id="rId13"/>
    <p:sldId id="459" r:id="rId14"/>
    <p:sldId id="460" r:id="rId15"/>
    <p:sldId id="464" r:id="rId16"/>
    <p:sldId id="462" r:id="rId17"/>
    <p:sldId id="448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  <p:sldId id="480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3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长方体和正方体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65459" y="3534107"/>
            <a:ext cx="6978192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容积和容积单位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长方体和正方体的体积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396875" y="2449830"/>
            <a:ext cx="3840163" cy="1438275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dirty="0"/>
              <a:t>可以用量筒或量杯</a:t>
            </a:r>
          </a:p>
          <a:p>
            <a:pPr algn="ctr"/>
            <a:r>
              <a:rPr lang="zh-CN" altLang="en-US" sz="3200" dirty="0"/>
              <a:t>度量液体的体积。</a:t>
            </a:r>
          </a:p>
        </p:txBody>
      </p:sp>
      <p:pic>
        <p:nvPicPr>
          <p:cNvPr id="6" name="Picture 10" descr="33副本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459"/>
          <a:stretch>
            <a:fillRect/>
          </a:stretch>
        </p:blipFill>
        <p:spPr bwMode="auto">
          <a:xfrm>
            <a:off x="4427985" y="1340768"/>
            <a:ext cx="1152128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33副本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225" t="24793"/>
          <a:stretch>
            <a:fillRect/>
          </a:stretch>
        </p:blipFill>
        <p:spPr bwMode="auto">
          <a:xfrm>
            <a:off x="6084168" y="2340496"/>
            <a:ext cx="2293069" cy="303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476106" y="5445224"/>
            <a:ext cx="100249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ea typeface="楷体_GB2312" pitchFamily="49" charset="-122"/>
              </a:rPr>
              <a:t>量筒</a:t>
            </a:r>
            <a:endParaRPr lang="en-US" sz="3200" dirty="0">
              <a:ea typeface="楷体_GB2312" pitchFamily="49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022774" y="5432046"/>
            <a:ext cx="100249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ea typeface="楷体_GB2312" pitchFamily="49" charset="-122"/>
              </a:rPr>
              <a:t>量杯</a:t>
            </a:r>
            <a:endParaRPr lang="en-US" sz="3200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4284663" y="2565400"/>
            <a:ext cx="2592387" cy="2879725"/>
            <a:chOff x="0" y="0"/>
            <a:chExt cx="1951" cy="2041"/>
          </a:xfrm>
        </p:grpSpPr>
        <p:sp>
          <p:nvSpPr>
            <p:cNvPr id="18435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1542" cy="2041"/>
            </a:xfrm>
            <a:prstGeom prst="can">
              <a:avLst>
                <a:gd name="adj" fmla="val 33090"/>
              </a:avLst>
            </a:prstGeom>
            <a:noFill/>
            <a:ln w="31750">
              <a:solidFill>
                <a:srgbClr val="00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36" name="AutoShape 4"/>
            <p:cNvSpPr>
              <a:spLocks noChangeArrowheads="1"/>
            </p:cNvSpPr>
            <p:nvPr/>
          </p:nvSpPr>
          <p:spPr bwMode="auto">
            <a:xfrm rot="5400000">
              <a:off x="994" y="674"/>
              <a:ext cx="1088" cy="81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454" y="589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454" y="58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>
              <a:off x="454" y="176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454" y="907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>
              <a:off x="454" y="1224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454" y="149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>
              <a:off x="454" y="190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>
              <a:off x="454" y="163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>
              <a:off x="454" y="13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>
              <a:off x="454" y="104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7" name="Line 15"/>
            <p:cNvSpPr>
              <a:spLocks noChangeShapeType="1"/>
            </p:cNvSpPr>
            <p:nvPr/>
          </p:nvSpPr>
          <p:spPr bwMode="auto">
            <a:xfrm>
              <a:off x="454" y="72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634" y="1662"/>
              <a:ext cx="456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100</a:t>
              </a:r>
            </a:p>
          </p:txBody>
        </p:sp>
        <p:sp>
          <p:nvSpPr>
            <p:cNvPr id="18449" name="Rectangle 17"/>
            <p:cNvSpPr>
              <a:spLocks noChangeArrowheads="1"/>
            </p:cNvSpPr>
            <p:nvPr/>
          </p:nvSpPr>
          <p:spPr bwMode="auto">
            <a:xfrm>
              <a:off x="662" y="1360"/>
              <a:ext cx="455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200</a:t>
              </a:r>
            </a:p>
          </p:txBody>
        </p:sp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662" y="1088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300</a:t>
              </a:r>
            </a:p>
          </p:txBody>
        </p:sp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662" y="816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400</a:t>
              </a:r>
            </a:p>
          </p:txBody>
        </p:sp>
        <p:sp>
          <p:nvSpPr>
            <p:cNvPr id="18452" name="Rectangle 20"/>
            <p:cNvSpPr>
              <a:spLocks noChangeArrowheads="1"/>
            </p:cNvSpPr>
            <p:nvPr/>
          </p:nvSpPr>
          <p:spPr bwMode="auto">
            <a:xfrm>
              <a:off x="662" y="498"/>
              <a:ext cx="65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500ml</a:t>
              </a:r>
            </a:p>
          </p:txBody>
        </p:sp>
      </p:grp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486038" y="782640"/>
            <a:ext cx="759724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把这</a:t>
            </a:r>
            <a:r>
              <a:rPr lang="zh-CN" altLang="en-US" sz="3200" dirty="0" smtClean="0">
                <a:solidFill>
                  <a:schemeClr val="tx1"/>
                </a:solidFill>
                <a:ea typeface="楷体_GB2312" pitchFamily="49" charset="-122"/>
              </a:rPr>
              <a:t>瓶饮料倒入</a:t>
            </a: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量杯里，可以倒满几杯？</a:t>
            </a: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2010396" y="5373260"/>
            <a:ext cx="56327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3200" dirty="0">
                <a:ea typeface="楷体_GB2312" pitchFamily="49" charset="-122"/>
              </a:rPr>
              <a:t>1L</a:t>
            </a:r>
          </a:p>
        </p:txBody>
      </p:sp>
      <p:pic>
        <p:nvPicPr>
          <p:cNvPr id="25" name="Picture 21" descr="u3jx08-7(1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74" t="15392" r="11246" b="16569"/>
          <a:stretch>
            <a:fillRect/>
          </a:stretch>
        </p:blipFill>
        <p:spPr bwMode="auto">
          <a:xfrm>
            <a:off x="1355433" y="1452227"/>
            <a:ext cx="172819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 flipH="1">
            <a:off x="3203575" y="1270000"/>
            <a:ext cx="2017713" cy="2736850"/>
          </a:xfrm>
          <a:prstGeom prst="can">
            <a:avLst>
              <a:gd name="adj" fmla="val 33910"/>
            </a:avLst>
          </a:prstGeom>
          <a:solidFill>
            <a:srgbClr val="FFCC66">
              <a:alpha val="53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9459" name="Group 3"/>
          <p:cNvGrpSpPr/>
          <p:nvPr/>
        </p:nvGrpSpPr>
        <p:grpSpPr bwMode="auto">
          <a:xfrm>
            <a:off x="3203575" y="1123950"/>
            <a:ext cx="2592388" cy="2879725"/>
            <a:chOff x="0" y="0"/>
            <a:chExt cx="1951" cy="2041"/>
          </a:xfrm>
        </p:grpSpPr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542" cy="2041"/>
            </a:xfrm>
            <a:prstGeom prst="can">
              <a:avLst>
                <a:gd name="adj" fmla="val 33090"/>
              </a:avLst>
            </a:prstGeom>
            <a:noFill/>
            <a:ln w="31750">
              <a:solidFill>
                <a:srgbClr val="00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1" name="AutoShape 5"/>
            <p:cNvSpPr>
              <a:spLocks noChangeArrowheads="1"/>
            </p:cNvSpPr>
            <p:nvPr/>
          </p:nvSpPr>
          <p:spPr bwMode="auto">
            <a:xfrm rot="5400000">
              <a:off x="994" y="674"/>
              <a:ext cx="1088" cy="81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>
              <a:off x="454" y="589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454" y="58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>
              <a:off x="454" y="176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>
              <a:off x="454" y="907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>
              <a:off x="454" y="1224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454" y="149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8" name="Line 12"/>
            <p:cNvSpPr>
              <a:spLocks noChangeShapeType="1"/>
            </p:cNvSpPr>
            <p:nvPr/>
          </p:nvSpPr>
          <p:spPr bwMode="auto">
            <a:xfrm>
              <a:off x="454" y="190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>
              <a:off x="454" y="163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454" y="13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454" y="104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>
              <a:off x="454" y="72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634" y="1662"/>
              <a:ext cx="456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100</a:t>
              </a:r>
            </a:p>
          </p:txBody>
        </p:sp>
        <p:sp>
          <p:nvSpPr>
            <p:cNvPr id="19474" name="Rectangle 18"/>
            <p:cNvSpPr>
              <a:spLocks noChangeArrowheads="1"/>
            </p:cNvSpPr>
            <p:nvPr/>
          </p:nvSpPr>
          <p:spPr bwMode="auto">
            <a:xfrm>
              <a:off x="662" y="1360"/>
              <a:ext cx="455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200</a:t>
              </a:r>
            </a:p>
          </p:txBody>
        </p:sp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662" y="1088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300</a:t>
              </a:r>
            </a:p>
          </p:txBody>
        </p:sp>
        <p:sp>
          <p:nvSpPr>
            <p:cNvPr id="19476" name="Rectangle 20"/>
            <p:cNvSpPr>
              <a:spLocks noChangeArrowheads="1"/>
            </p:cNvSpPr>
            <p:nvPr/>
          </p:nvSpPr>
          <p:spPr bwMode="auto">
            <a:xfrm>
              <a:off x="662" y="816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400</a:t>
              </a:r>
            </a:p>
          </p:txBody>
        </p:sp>
        <p:sp>
          <p:nvSpPr>
            <p:cNvPr id="19477" name="Rectangle 21"/>
            <p:cNvSpPr>
              <a:spLocks noChangeArrowheads="1"/>
            </p:cNvSpPr>
            <p:nvPr/>
          </p:nvSpPr>
          <p:spPr bwMode="auto">
            <a:xfrm>
              <a:off x="662" y="498"/>
              <a:ext cx="65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500ml</a:t>
              </a:r>
            </a:p>
          </p:txBody>
        </p:sp>
      </p:grp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3053091" y="5373216"/>
            <a:ext cx="266481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4000" b="0" dirty="0">
                <a:solidFill>
                  <a:srgbClr val="FF3300"/>
                </a:solidFill>
                <a:latin typeface="Comic Sans MS" panose="030F0702030302020204" pitchFamily="66" charset="0"/>
                <a:ea typeface="楷体_GB2312" pitchFamily="49" charset="-122"/>
              </a:rPr>
              <a:t>1L=1000ml</a:t>
            </a:r>
          </a:p>
        </p:txBody>
      </p:sp>
      <p:grpSp>
        <p:nvGrpSpPr>
          <p:cNvPr id="19479" name="Group 23"/>
          <p:cNvGrpSpPr/>
          <p:nvPr/>
        </p:nvGrpSpPr>
        <p:grpSpPr bwMode="auto">
          <a:xfrm>
            <a:off x="6300788" y="1123950"/>
            <a:ext cx="2592387" cy="2879725"/>
            <a:chOff x="0" y="0"/>
            <a:chExt cx="1951" cy="2041"/>
          </a:xfrm>
        </p:grpSpPr>
        <p:sp>
          <p:nvSpPr>
            <p:cNvPr id="19480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1542" cy="2041"/>
            </a:xfrm>
            <a:prstGeom prst="can">
              <a:avLst>
                <a:gd name="adj" fmla="val 33090"/>
              </a:avLst>
            </a:prstGeom>
            <a:noFill/>
            <a:ln w="31750">
              <a:solidFill>
                <a:srgbClr val="00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1" name="AutoShape 25"/>
            <p:cNvSpPr>
              <a:spLocks noChangeArrowheads="1"/>
            </p:cNvSpPr>
            <p:nvPr/>
          </p:nvSpPr>
          <p:spPr bwMode="auto">
            <a:xfrm rot="5400000">
              <a:off x="994" y="674"/>
              <a:ext cx="1088" cy="81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>
              <a:off x="454" y="589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3" name="Line 27"/>
            <p:cNvSpPr>
              <a:spLocks noChangeShapeType="1"/>
            </p:cNvSpPr>
            <p:nvPr/>
          </p:nvSpPr>
          <p:spPr bwMode="auto">
            <a:xfrm>
              <a:off x="454" y="58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4" name="Line 28"/>
            <p:cNvSpPr>
              <a:spLocks noChangeShapeType="1"/>
            </p:cNvSpPr>
            <p:nvPr/>
          </p:nvSpPr>
          <p:spPr bwMode="auto">
            <a:xfrm>
              <a:off x="454" y="176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5" name="Line 29"/>
            <p:cNvSpPr>
              <a:spLocks noChangeShapeType="1"/>
            </p:cNvSpPr>
            <p:nvPr/>
          </p:nvSpPr>
          <p:spPr bwMode="auto">
            <a:xfrm>
              <a:off x="454" y="907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6" name="Line 30"/>
            <p:cNvSpPr>
              <a:spLocks noChangeShapeType="1"/>
            </p:cNvSpPr>
            <p:nvPr/>
          </p:nvSpPr>
          <p:spPr bwMode="auto">
            <a:xfrm>
              <a:off x="454" y="1224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7" name="Line 31"/>
            <p:cNvSpPr>
              <a:spLocks noChangeShapeType="1"/>
            </p:cNvSpPr>
            <p:nvPr/>
          </p:nvSpPr>
          <p:spPr bwMode="auto">
            <a:xfrm>
              <a:off x="454" y="149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8" name="Line 32"/>
            <p:cNvSpPr>
              <a:spLocks noChangeShapeType="1"/>
            </p:cNvSpPr>
            <p:nvPr/>
          </p:nvSpPr>
          <p:spPr bwMode="auto">
            <a:xfrm>
              <a:off x="454" y="190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9" name="Line 33"/>
            <p:cNvSpPr>
              <a:spLocks noChangeShapeType="1"/>
            </p:cNvSpPr>
            <p:nvPr/>
          </p:nvSpPr>
          <p:spPr bwMode="auto">
            <a:xfrm>
              <a:off x="454" y="163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0" name="Line 34"/>
            <p:cNvSpPr>
              <a:spLocks noChangeShapeType="1"/>
            </p:cNvSpPr>
            <p:nvPr/>
          </p:nvSpPr>
          <p:spPr bwMode="auto">
            <a:xfrm>
              <a:off x="454" y="13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1" name="Line 35"/>
            <p:cNvSpPr>
              <a:spLocks noChangeShapeType="1"/>
            </p:cNvSpPr>
            <p:nvPr/>
          </p:nvSpPr>
          <p:spPr bwMode="auto">
            <a:xfrm>
              <a:off x="454" y="104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2" name="Line 36"/>
            <p:cNvSpPr>
              <a:spLocks noChangeShapeType="1"/>
            </p:cNvSpPr>
            <p:nvPr/>
          </p:nvSpPr>
          <p:spPr bwMode="auto">
            <a:xfrm>
              <a:off x="454" y="72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3" name="Rectangle 37"/>
            <p:cNvSpPr>
              <a:spLocks noChangeArrowheads="1"/>
            </p:cNvSpPr>
            <p:nvPr/>
          </p:nvSpPr>
          <p:spPr bwMode="auto">
            <a:xfrm>
              <a:off x="634" y="1662"/>
              <a:ext cx="456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100</a:t>
              </a:r>
            </a:p>
          </p:txBody>
        </p:sp>
        <p:sp>
          <p:nvSpPr>
            <p:cNvPr id="19494" name="Rectangle 38"/>
            <p:cNvSpPr>
              <a:spLocks noChangeArrowheads="1"/>
            </p:cNvSpPr>
            <p:nvPr/>
          </p:nvSpPr>
          <p:spPr bwMode="auto">
            <a:xfrm>
              <a:off x="662" y="1360"/>
              <a:ext cx="455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200</a:t>
              </a:r>
            </a:p>
          </p:txBody>
        </p:sp>
        <p:sp>
          <p:nvSpPr>
            <p:cNvPr id="19495" name="Rectangle 39"/>
            <p:cNvSpPr>
              <a:spLocks noChangeArrowheads="1"/>
            </p:cNvSpPr>
            <p:nvPr/>
          </p:nvSpPr>
          <p:spPr bwMode="auto">
            <a:xfrm>
              <a:off x="662" y="1088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300</a:t>
              </a:r>
            </a:p>
          </p:txBody>
        </p:sp>
        <p:sp>
          <p:nvSpPr>
            <p:cNvPr id="19496" name="Rectangle 40"/>
            <p:cNvSpPr>
              <a:spLocks noChangeArrowheads="1"/>
            </p:cNvSpPr>
            <p:nvPr/>
          </p:nvSpPr>
          <p:spPr bwMode="auto">
            <a:xfrm>
              <a:off x="662" y="816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400</a:t>
              </a:r>
            </a:p>
          </p:txBody>
        </p:sp>
        <p:sp>
          <p:nvSpPr>
            <p:cNvPr id="19497" name="Rectangle 41"/>
            <p:cNvSpPr>
              <a:spLocks noChangeArrowheads="1"/>
            </p:cNvSpPr>
            <p:nvPr/>
          </p:nvSpPr>
          <p:spPr bwMode="auto">
            <a:xfrm>
              <a:off x="662" y="498"/>
              <a:ext cx="65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itchFamily="49" charset="-122"/>
                </a:rPr>
                <a:t>500ml</a:t>
              </a:r>
            </a:p>
          </p:txBody>
        </p:sp>
      </p:grpSp>
      <p:sp>
        <p:nvSpPr>
          <p:cNvPr id="19498" name="AutoShape 42"/>
          <p:cNvSpPr>
            <a:spLocks noChangeArrowheads="1"/>
          </p:cNvSpPr>
          <p:nvPr/>
        </p:nvSpPr>
        <p:spPr bwMode="auto">
          <a:xfrm flipH="1">
            <a:off x="6300788" y="1270000"/>
            <a:ext cx="2017712" cy="2736850"/>
          </a:xfrm>
          <a:prstGeom prst="can">
            <a:avLst>
              <a:gd name="adj" fmla="val 33910"/>
            </a:avLst>
          </a:prstGeom>
          <a:solidFill>
            <a:srgbClr val="FFCC66">
              <a:alpha val="53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3675063" y="4300538"/>
            <a:ext cx="13134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ea typeface="楷体_GB2312" pitchFamily="49" charset="-122"/>
              </a:rPr>
              <a:t>500</a:t>
            </a:r>
            <a:r>
              <a:rPr lang="zh-CN" altLang="en-US" sz="3200" dirty="0" smtClean="0">
                <a:ea typeface="楷体_GB2312" pitchFamily="49" charset="-122"/>
              </a:rPr>
              <a:t>m</a:t>
            </a:r>
            <a:r>
              <a:rPr lang="en-US" altLang="zh-CN" sz="3200" dirty="0" smtClean="0">
                <a:ea typeface="楷体_GB2312" pitchFamily="49" charset="-122"/>
              </a:rPr>
              <a:t>L</a:t>
            </a:r>
            <a:endParaRPr lang="zh-CN" altLang="en-US" sz="3200" dirty="0">
              <a:ea typeface="楷体_GB2312" pitchFamily="49" charset="-122"/>
            </a:endParaRPr>
          </a:p>
        </p:txBody>
      </p:sp>
      <p:sp>
        <p:nvSpPr>
          <p:cNvPr id="19502" name="Rectangle 46"/>
          <p:cNvSpPr>
            <a:spLocks noChangeArrowheads="1"/>
          </p:cNvSpPr>
          <p:nvPr/>
        </p:nvSpPr>
        <p:spPr bwMode="auto">
          <a:xfrm>
            <a:off x="6661150" y="4300538"/>
            <a:ext cx="13134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ea typeface="楷体_GB2312" pitchFamily="49" charset="-122"/>
              </a:rPr>
              <a:t>500</a:t>
            </a:r>
            <a:r>
              <a:rPr lang="zh-CN" altLang="en-US" sz="3200" dirty="0" smtClean="0">
                <a:ea typeface="楷体_GB2312" pitchFamily="49" charset="-122"/>
              </a:rPr>
              <a:t>m</a:t>
            </a:r>
            <a:r>
              <a:rPr lang="en-US" altLang="zh-CN" sz="3200" dirty="0" smtClean="0">
                <a:ea typeface="楷体_GB2312" pitchFamily="49" charset="-122"/>
              </a:rPr>
              <a:t>L</a:t>
            </a:r>
            <a:endParaRPr lang="zh-CN" altLang="en-US" dirty="0"/>
          </a:p>
        </p:txBody>
      </p:sp>
      <p:pic>
        <p:nvPicPr>
          <p:cNvPr id="48" name="Picture 21" descr="u3jx08-7(1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74" t="15392" r="11246" b="16569"/>
          <a:stretch>
            <a:fillRect/>
          </a:stretch>
        </p:blipFill>
        <p:spPr bwMode="auto">
          <a:xfrm>
            <a:off x="746739" y="694209"/>
            <a:ext cx="172819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1259632" y="4582641"/>
            <a:ext cx="56327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3200" dirty="0">
                <a:ea typeface="楷体_GB2312" pitchFamily="49" charset="-122"/>
              </a:rPr>
              <a:t>1L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78" grpId="0" autoUpdateAnimBg="0"/>
      <p:bldP spid="194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4712667" y="2492896"/>
            <a:ext cx="3387725" cy="3268663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4712667" y="2521471"/>
            <a:ext cx="3384550" cy="3273425"/>
          </a:xfrm>
          <a:prstGeom prst="cube">
            <a:avLst>
              <a:gd name="adj" fmla="val 25000"/>
            </a:avLst>
          </a:prstGeom>
          <a:solidFill>
            <a:srgbClr val="FFCC66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08532" y="548680"/>
            <a:ext cx="7096125" cy="183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zh-CN" altLang="en-US" sz="4000" dirty="0">
                <a:solidFill>
                  <a:schemeClr val="tx1"/>
                </a:solidFill>
                <a:ea typeface="楷体_GB2312" pitchFamily="49" charset="-122"/>
              </a:rPr>
              <a:t>把</a:t>
            </a:r>
            <a:r>
              <a:rPr lang="zh-CN" altLang="en-US" sz="4000" dirty="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  <a:ea typeface="楷体_GB2312" pitchFamily="49" charset="-122"/>
              </a:rPr>
              <a:t>L</a:t>
            </a:r>
            <a:r>
              <a:rPr lang="zh-CN" altLang="en-US" sz="4000" dirty="0" smtClean="0">
                <a:solidFill>
                  <a:schemeClr val="tx1"/>
                </a:solidFill>
                <a:ea typeface="楷体_GB2312" pitchFamily="49" charset="-122"/>
              </a:rPr>
              <a:t>饮料倒入</a:t>
            </a:r>
            <a:r>
              <a:rPr lang="zh-CN" altLang="en-US" sz="4000" dirty="0">
                <a:solidFill>
                  <a:srgbClr val="FF0000"/>
                </a:solidFill>
                <a:ea typeface="楷体_GB2312" pitchFamily="49" charset="-122"/>
              </a:rPr>
              <a:t>1立方分米</a:t>
            </a:r>
            <a:r>
              <a:rPr lang="zh-CN" altLang="en-US" sz="4000" dirty="0">
                <a:solidFill>
                  <a:schemeClr val="tx1"/>
                </a:solidFill>
                <a:ea typeface="楷体_GB2312" pitchFamily="49" charset="-122"/>
              </a:rPr>
              <a:t>的正方体容器里，可以倒满吗？</a:t>
            </a:r>
          </a:p>
        </p:txBody>
      </p:sp>
      <p:sp>
        <p:nvSpPr>
          <p:cNvPr id="20488" name="Text Box 4"/>
          <p:cNvSpPr txBox="1">
            <a:spLocks noChangeArrowheads="1"/>
          </p:cNvSpPr>
          <p:nvPr/>
        </p:nvSpPr>
        <p:spPr bwMode="auto">
          <a:xfrm>
            <a:off x="712788" y="2319566"/>
            <a:ext cx="3716337" cy="2742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dirty="0"/>
              <a:t>容积单位和体积单位有下面的关系：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331640" y="5321673"/>
            <a:ext cx="2206351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4400" b="0" dirty="0" smtClean="0">
                <a:solidFill>
                  <a:srgbClr val="FF3300"/>
                </a:solidFill>
                <a:ea typeface="楷体_GB2312" pitchFamily="49" charset="-122"/>
              </a:rPr>
              <a:t>1L=1dm</a:t>
            </a:r>
            <a:r>
              <a:rPr lang="en-US" altLang="zh-CN" sz="4400" b="0" dirty="0" smtClean="0">
                <a:solidFill>
                  <a:srgbClr val="FF3300"/>
                </a:solidFill>
                <a:ea typeface="楷体_GB2312" pitchFamily="49" charset="-122"/>
              </a:rPr>
              <a:t>³</a:t>
            </a:r>
            <a:endParaRPr lang="en-US" sz="4400" b="0" dirty="0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7" grpId="0" autoUpdateAnimBg="0"/>
      <p:bldP spid="20488" grpId="0" autoUpdateAnimBg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 descr="深色木质"/>
          <p:cNvSpPr txBox="1">
            <a:spLocks noChangeArrowheads="1"/>
          </p:cNvSpPr>
          <p:nvPr/>
        </p:nvSpPr>
        <p:spPr bwMode="auto">
          <a:xfrm>
            <a:off x="395288" y="2112963"/>
            <a:ext cx="324008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dirty="0"/>
              <a:t>1</a:t>
            </a:r>
            <a:r>
              <a:rPr lang="zh-CN" altLang="en-US" sz="4800" dirty="0"/>
              <a:t>立方分米</a:t>
            </a: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1862138" y="3163888"/>
            <a:ext cx="8382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5232400" y="3163888"/>
            <a:ext cx="8382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9" name="Text Box 5" descr="深色木质"/>
          <p:cNvSpPr txBox="1">
            <a:spLocks noChangeArrowheads="1"/>
          </p:cNvSpPr>
          <p:nvPr/>
        </p:nvSpPr>
        <p:spPr bwMode="auto">
          <a:xfrm>
            <a:off x="892175" y="3984625"/>
            <a:ext cx="27432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/>
              <a:t>1</a:t>
            </a:r>
            <a:r>
              <a:rPr lang="zh-CN" altLang="en-US" sz="4800"/>
              <a:t>升</a:t>
            </a:r>
          </a:p>
        </p:txBody>
      </p:sp>
      <p:sp>
        <p:nvSpPr>
          <p:cNvPr id="21510" name="Text Box 6" descr="深色木质"/>
          <p:cNvSpPr txBox="1">
            <a:spLocks noChangeArrowheads="1"/>
          </p:cNvSpPr>
          <p:nvPr/>
        </p:nvSpPr>
        <p:spPr bwMode="auto">
          <a:xfrm>
            <a:off x="3059113" y="1970088"/>
            <a:ext cx="1219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/>
              <a:t>=</a:t>
            </a:r>
          </a:p>
        </p:txBody>
      </p:sp>
      <p:sp>
        <p:nvSpPr>
          <p:cNvPr id="21511" name="Text Box 7" descr="深色木质"/>
          <p:cNvSpPr txBox="1">
            <a:spLocks noChangeArrowheads="1"/>
          </p:cNvSpPr>
          <p:nvPr/>
        </p:nvSpPr>
        <p:spPr bwMode="auto">
          <a:xfrm>
            <a:off x="3136900" y="3841750"/>
            <a:ext cx="1219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/>
              <a:t>=</a:t>
            </a:r>
          </a:p>
        </p:txBody>
      </p:sp>
      <p:sp>
        <p:nvSpPr>
          <p:cNvPr id="21512" name="Text Box 8" descr="深色木质"/>
          <p:cNvSpPr txBox="1">
            <a:spLocks noChangeArrowheads="1"/>
          </p:cNvSpPr>
          <p:nvPr/>
        </p:nvSpPr>
        <p:spPr bwMode="auto">
          <a:xfrm>
            <a:off x="468313" y="842963"/>
            <a:ext cx="72720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</a:rPr>
              <a:t>体积单位与容积单位还有下面的关系：</a:t>
            </a:r>
          </a:p>
        </p:txBody>
      </p:sp>
      <p:sp>
        <p:nvSpPr>
          <p:cNvPr id="21513" name="Text Box 9" descr="深色木质"/>
          <p:cNvSpPr txBox="1">
            <a:spLocks noChangeArrowheads="1"/>
          </p:cNvSpPr>
          <p:nvPr/>
        </p:nvSpPr>
        <p:spPr bwMode="auto">
          <a:xfrm>
            <a:off x="5775325" y="3789363"/>
            <a:ext cx="140970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800"/>
              <a:t>毫升</a:t>
            </a:r>
          </a:p>
        </p:txBody>
      </p:sp>
      <p:sp>
        <p:nvSpPr>
          <p:cNvPr id="21514" name="Text Box 10" descr="深色木质"/>
          <p:cNvSpPr txBox="1">
            <a:spLocks noChangeArrowheads="1"/>
          </p:cNvSpPr>
          <p:nvPr/>
        </p:nvSpPr>
        <p:spPr bwMode="auto">
          <a:xfrm>
            <a:off x="4067175" y="3789363"/>
            <a:ext cx="14033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4800"/>
              <a:t>1000</a:t>
            </a:r>
          </a:p>
        </p:txBody>
      </p:sp>
      <p:sp>
        <p:nvSpPr>
          <p:cNvPr id="21515" name="Text Box 11" descr="深色木质"/>
          <p:cNvSpPr txBox="1">
            <a:spLocks noChangeArrowheads="1"/>
          </p:cNvSpPr>
          <p:nvPr/>
        </p:nvSpPr>
        <p:spPr bwMode="auto">
          <a:xfrm>
            <a:off x="5651500" y="1954213"/>
            <a:ext cx="26352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800"/>
              <a:t>立方厘米</a:t>
            </a:r>
          </a:p>
        </p:txBody>
      </p:sp>
      <p:sp>
        <p:nvSpPr>
          <p:cNvPr id="21516" name="Text Box 12" descr="深色木质"/>
          <p:cNvSpPr txBox="1">
            <a:spLocks noChangeArrowheads="1"/>
          </p:cNvSpPr>
          <p:nvPr/>
        </p:nvSpPr>
        <p:spPr bwMode="auto">
          <a:xfrm>
            <a:off x="3995738" y="1916113"/>
            <a:ext cx="14033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4800"/>
              <a:t>1000</a:t>
            </a: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2197100" y="5386388"/>
            <a:ext cx="3150519" cy="92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5400" b="0" dirty="0">
                <a:solidFill>
                  <a:srgbClr val="FF3300"/>
                </a:solidFill>
                <a:ea typeface="楷体_GB2312" pitchFamily="49" charset="-122"/>
              </a:rPr>
              <a:t>1mL=1</a:t>
            </a:r>
            <a:r>
              <a:rPr lang="zh-CN" altLang="en-US" sz="5400" b="0" dirty="0" smtClean="0">
                <a:solidFill>
                  <a:srgbClr val="FF3300"/>
                </a:solidFill>
                <a:ea typeface="楷体_GB2312" pitchFamily="49" charset="-122"/>
              </a:rPr>
              <a:t>cm</a:t>
            </a:r>
            <a:r>
              <a:rPr lang="en-US" altLang="zh-CN" sz="5400" b="0" dirty="0" smtClean="0">
                <a:solidFill>
                  <a:srgbClr val="FF3300"/>
                </a:solidFill>
                <a:ea typeface="楷体_GB2312" pitchFamily="49" charset="-122"/>
              </a:rPr>
              <a:t>³</a:t>
            </a:r>
            <a:endParaRPr lang="zh-CN" altLang="en-US" sz="5400" b="0" dirty="0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animBg="1"/>
      <p:bldP spid="21508" grpId="0" animBg="1"/>
      <p:bldP spid="21509" grpId="0" autoUpdateAnimBg="0"/>
      <p:bldP spid="21510" grpId="0" autoUpdateAnimBg="0"/>
      <p:bldP spid="21511" grpId="0" autoUpdateAnimBg="0"/>
      <p:bldP spid="21513" grpId="0" autoUpdateAnimBg="0"/>
      <p:bldP spid="21514" grpId="0" autoUpdateAnimBg="0"/>
      <p:bldP spid="21515" grpId="0" autoUpdateAnimBg="0"/>
      <p:bldP spid="21516" grpId="0" autoUpdateAnimBg="0"/>
      <p:bldP spid="215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60204" y="3187471"/>
            <a:ext cx="20874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 a b </a:t>
            </a:r>
            <a:r>
              <a:rPr lang="en-US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sz="4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76353" y="5841134"/>
            <a:ext cx="587562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答：这个油箱可以装汽油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40 L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835150" y="836613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298998" y="586482"/>
            <a:ext cx="784500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一种小汽车上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的长方体油箱，从里面量长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</a:t>
            </a:r>
            <a:r>
              <a:rPr lang="en-US" sz="3200" dirty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</a:t>
            </a:r>
            <a:r>
              <a:rPr lang="en-US" sz="3200" dirty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</a:t>
            </a:r>
            <a:r>
              <a:rPr lang="en-US" sz="3200" dirty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。这个油箱可以装汽油多少升？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4679043" y="1923138"/>
            <a:ext cx="4285445" cy="58695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先算出这个油箱的容积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4858555" y="5097117"/>
            <a:ext cx="2643970" cy="58695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然后转化单位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4572000" y="2635934"/>
            <a:ext cx="4392488" cy="255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（长方体或正方体容器容积的计算方法，跟体积计算方法相同。但要从容器里面量长、宽、高。）</a:t>
            </a: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76623" y="836613"/>
            <a:ext cx="1222375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例5</a:t>
            </a:r>
          </a:p>
        </p:txBody>
      </p:sp>
      <p:pic>
        <p:nvPicPr>
          <p:cNvPr id="13" name="Picture 9" descr="39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2071678"/>
            <a:ext cx="3293627" cy="12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06281" y="3665310"/>
            <a:ext cx="22749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=5×4×2</a:t>
            </a:r>
          </a:p>
        </p:txBody>
      </p:sp>
      <p:sp>
        <p:nvSpPr>
          <p:cNvPr id="3" name="矩形 2"/>
          <p:cNvSpPr/>
          <p:nvPr/>
        </p:nvSpPr>
        <p:spPr>
          <a:xfrm>
            <a:off x="1006281" y="4250085"/>
            <a:ext cx="31422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dm³  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740980" y="5020311"/>
            <a:ext cx="3352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 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dm³ = 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L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9" grpId="0" bldLvl="0" animBg="1" autoUpdateAnimBg="0"/>
      <p:bldP spid="25610" grpId="0" bldLvl="0" animBg="1" autoUpdateAnimBg="0"/>
      <p:bldP spid="25611" grpId="0" autoUpdateAnimBg="0"/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3"/>
          <p:cNvSpPr txBox="1">
            <a:spLocks noChangeArrowheads="1"/>
          </p:cNvSpPr>
          <p:nvPr/>
        </p:nvSpPr>
        <p:spPr bwMode="auto">
          <a:xfrm>
            <a:off x="323850" y="1557338"/>
            <a:ext cx="82883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solidFill>
                  <a:srgbClr val="FF5050"/>
                </a:solidFill>
              </a:rPr>
              <a:t>    </a:t>
            </a:r>
            <a:r>
              <a:rPr lang="zh-CN" altLang="en-US" sz="4800">
                <a:solidFill>
                  <a:srgbClr val="FF5050"/>
                </a:solidFill>
              </a:rPr>
              <a:t>   </a:t>
            </a:r>
            <a:r>
              <a:rPr lang="zh-CN" altLang="en-US" sz="4800"/>
              <a:t>容积的计算方法跟体积的计算方法相同。但要从容器</a:t>
            </a:r>
            <a:r>
              <a:rPr lang="zh-CN" altLang="en-US" sz="4800" u="sng">
                <a:solidFill>
                  <a:srgbClr val="FF0000"/>
                </a:solidFill>
              </a:rPr>
              <a:t>里面量长、宽、高</a:t>
            </a:r>
            <a:r>
              <a:rPr lang="zh-CN" altLang="en-US" sz="480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95536" y="1230650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箱子、油桶、仓库等所能容纳物体的体积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通常叫做它们的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80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367928" y="3493290"/>
            <a:ext cx="8568952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容积的计量单位有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6300192" y="2132856"/>
            <a:ext cx="22260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容积</a:t>
            </a:r>
            <a:endParaRPr lang="zh-CN" altLang="en-US" sz="4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7554" y="3501008"/>
            <a:ext cx="1110670" cy="1011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升</a:t>
            </a:r>
            <a:endParaRPr lang="zh-CN" altLang="en-US" sz="4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344" y="4409236"/>
            <a:ext cx="19134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毫升</a:t>
            </a:r>
            <a:endParaRPr lang="zh-CN" altLang="en-US" sz="4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57224" y="500042"/>
            <a:ext cx="50225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40</a:t>
            </a:r>
            <a:r>
              <a:rPr lang="zh-CN" altLang="zh-CN" sz="3200" dirty="0"/>
              <a:t>页练习九第</a:t>
            </a:r>
            <a:r>
              <a:rPr lang="en-US" altLang="zh-CN" sz="3200" dirty="0" smtClean="0"/>
              <a:t>1 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251520" y="3204265"/>
            <a:ext cx="2803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一瓶墨水约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3708321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076056" y="3420289"/>
            <a:ext cx="2987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一桶色拉油约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956376" y="3952712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008" y="5229294"/>
            <a:ext cx="49505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“神舟五号”载人航天飞船返回舱的容积为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5896" y="6336030"/>
            <a:ext cx="86409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148064" y="5508521"/>
            <a:ext cx="2803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泡泡液约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812360" y="6012577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106075" y="3060249"/>
            <a:ext cx="817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mL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8303177" y="3276273"/>
            <a:ext cx="4010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L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3707904" y="5673442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m</a:t>
            </a:r>
            <a:r>
              <a:rPr lang="en-US" altLang="zh-CN" sz="4000" baseline="30000" dirty="0"/>
              <a:t>3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8002619" y="5385410"/>
            <a:ext cx="817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mL</a:t>
            </a:r>
            <a:endParaRPr lang="zh-CN" altLang="en-US" sz="4000" dirty="0"/>
          </a:p>
        </p:txBody>
      </p:sp>
      <p:sp>
        <p:nvSpPr>
          <p:cNvPr id="20" name="矩形 19"/>
          <p:cNvSpPr/>
          <p:nvPr/>
        </p:nvSpPr>
        <p:spPr>
          <a:xfrm>
            <a:off x="228991" y="1177588"/>
            <a:ext cx="61432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在横线上填上合适的容积单位。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" name="Picture 24" descr="35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4297" y="1826762"/>
            <a:ext cx="1233487" cy="123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5" descr="37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2125" y="3645024"/>
            <a:ext cx="1767450" cy="171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0" descr="38副本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08308"/>
            <a:ext cx="1582738" cy="170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1" descr="u3jx08_10_2345看图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0579" y="1562889"/>
            <a:ext cx="1189038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821680"/>
            <a:ext cx="4929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40</a:t>
            </a:r>
            <a:r>
              <a:rPr lang="zh-CN" altLang="zh-CN" sz="3200" dirty="0"/>
              <a:t>页练习九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67544" y="1628800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4L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03648" y="2204864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332365" y="1568986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4000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4860032" y="1628800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4800mL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660232" y="2204864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850491" y="1568986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4.8</a:t>
            </a:r>
            <a:endParaRPr lang="zh-CN" altLang="en-US" sz="4000" dirty="0"/>
          </a:p>
        </p:txBody>
      </p:sp>
      <p:sp>
        <p:nvSpPr>
          <p:cNvPr id="19" name="矩形 18"/>
          <p:cNvSpPr/>
          <p:nvPr/>
        </p:nvSpPr>
        <p:spPr>
          <a:xfrm>
            <a:off x="2627784" y="1628800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6376" y="162880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544" y="2556193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82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79712" y="3060249"/>
            <a:ext cx="86409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067761" y="241217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82</a:t>
            </a:r>
            <a:endParaRPr lang="zh-CN" altLang="en-US" sz="4000" dirty="0"/>
          </a:p>
        </p:txBody>
      </p:sp>
      <p:sp>
        <p:nvSpPr>
          <p:cNvPr id="24" name="矩形 23"/>
          <p:cNvSpPr/>
          <p:nvPr/>
        </p:nvSpPr>
        <p:spPr>
          <a:xfrm>
            <a:off x="4860032" y="2556193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500mL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60232" y="3060249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850491" y="2412177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0.5</a:t>
            </a:r>
            <a:endParaRPr lang="zh-CN" altLang="en-US" sz="4000" dirty="0"/>
          </a:p>
        </p:txBody>
      </p:sp>
      <p:sp>
        <p:nvSpPr>
          <p:cNvPr id="27" name="矩形 26"/>
          <p:cNvSpPr/>
          <p:nvPr/>
        </p:nvSpPr>
        <p:spPr>
          <a:xfrm>
            <a:off x="2915816" y="2556193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56376" y="2556193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544" y="3429000"/>
            <a:ext cx="2123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35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907704" y="3933056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907704" y="3284984"/>
            <a:ext cx="1483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35000</a:t>
            </a:r>
            <a:endParaRPr lang="zh-CN" altLang="en-US" sz="4000" dirty="0"/>
          </a:p>
        </p:txBody>
      </p:sp>
      <p:sp>
        <p:nvSpPr>
          <p:cNvPr id="32" name="矩形 31"/>
          <p:cNvSpPr/>
          <p:nvPr/>
        </p:nvSpPr>
        <p:spPr>
          <a:xfrm>
            <a:off x="5292080" y="3429000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2.4L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588224" y="3933056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660232" y="3297178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2400</a:t>
            </a:r>
            <a:endParaRPr lang="zh-CN" altLang="en-US" sz="4000" dirty="0"/>
          </a:p>
        </p:txBody>
      </p:sp>
      <p:sp>
        <p:nvSpPr>
          <p:cNvPr id="35" name="矩形 34"/>
          <p:cNvSpPr/>
          <p:nvPr/>
        </p:nvSpPr>
        <p:spPr>
          <a:xfrm>
            <a:off x="3347864" y="3429000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84368" y="3429000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907704" y="3933056"/>
            <a:ext cx="136815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67544" y="4301807"/>
            <a:ext cx="2808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8.04 dm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555777" y="4805863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607924" y="4157791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8.04</a:t>
            </a:r>
            <a:endParaRPr lang="zh-CN" altLang="en-US" sz="4000" dirty="0"/>
          </a:p>
        </p:txBody>
      </p:sp>
      <p:sp>
        <p:nvSpPr>
          <p:cNvPr id="41" name="矩形 40"/>
          <p:cNvSpPr/>
          <p:nvPr/>
        </p:nvSpPr>
        <p:spPr>
          <a:xfrm>
            <a:off x="3707905" y="4301807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3" y="42843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ea typeface="华文楷体" panose="0201060004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644009" y="4797152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4572001" y="414908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8040</a:t>
            </a:r>
            <a:endParaRPr lang="zh-CN" altLang="en-US" sz="4000" dirty="0"/>
          </a:p>
        </p:txBody>
      </p:sp>
      <p:sp>
        <p:nvSpPr>
          <p:cNvPr id="45" name="矩形 44"/>
          <p:cNvSpPr/>
          <p:nvPr/>
        </p:nvSpPr>
        <p:spPr>
          <a:xfrm>
            <a:off x="5796137" y="4293096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0277" y="5148481"/>
            <a:ext cx="1943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785 mL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55778" y="5652537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2672172" y="5004465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785</a:t>
            </a:r>
            <a:endParaRPr lang="zh-CN" altLang="en-US" sz="4000" dirty="0"/>
          </a:p>
        </p:txBody>
      </p:sp>
      <p:sp>
        <p:nvSpPr>
          <p:cNvPr id="52" name="矩形 51"/>
          <p:cNvSpPr/>
          <p:nvPr/>
        </p:nvSpPr>
        <p:spPr>
          <a:xfrm>
            <a:off x="3707905" y="5148481"/>
            <a:ext cx="1224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499993" y="513105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ea typeface="华文楷体" panose="02010600040101010101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004049" y="5643826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4860033" y="4995754"/>
            <a:ext cx="1359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0.785</a:t>
            </a:r>
            <a:endParaRPr lang="zh-CN" altLang="en-US" sz="4000" dirty="0"/>
          </a:p>
        </p:txBody>
      </p:sp>
      <p:sp>
        <p:nvSpPr>
          <p:cNvPr id="59" name="矩形 58"/>
          <p:cNvSpPr/>
          <p:nvPr/>
        </p:nvSpPr>
        <p:spPr>
          <a:xfrm>
            <a:off x="6228185" y="5085184"/>
            <a:ext cx="1224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4517" y="1633392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2.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3" grpId="0"/>
      <p:bldP spid="26" grpId="0"/>
      <p:bldP spid="31" grpId="0"/>
      <p:bldP spid="34" grpId="0"/>
      <p:bldP spid="40" grpId="0"/>
      <p:bldP spid="44" grpId="0"/>
      <p:bldP spid="51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51520" y="836712"/>
            <a:ext cx="1737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</a:p>
        </p:txBody>
      </p:sp>
      <p:sp>
        <p:nvSpPr>
          <p:cNvPr id="7" name="矩形 6"/>
          <p:cNvSpPr/>
          <p:nvPr/>
        </p:nvSpPr>
        <p:spPr>
          <a:xfrm>
            <a:off x="273099" y="1340768"/>
            <a:ext cx="85523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(1)(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叫做物体的体积。</a:t>
            </a:r>
          </a:p>
        </p:txBody>
      </p:sp>
      <p:sp>
        <p:nvSpPr>
          <p:cNvPr id="8" name="矩形 7"/>
          <p:cNvSpPr/>
          <p:nvPr/>
        </p:nvSpPr>
        <p:spPr>
          <a:xfrm>
            <a:off x="281030" y="2996952"/>
            <a:ext cx="854441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常用的体积单位有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相邻两个体积单位之间的进率是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1636" y="1340768"/>
            <a:ext cx="4801314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物体所占空间的大小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4715" y="3035288"/>
            <a:ext cx="1723549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298" y="3933056"/>
            <a:ext cx="2236510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5896" y="3950466"/>
            <a:ext cx="2236510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立方厘米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8064" y="4877510"/>
            <a:ext cx="1146468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1000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7" y="760125"/>
            <a:ext cx="4929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40</a:t>
            </a:r>
            <a:r>
              <a:rPr lang="zh-CN" altLang="zh-CN" sz="3200" dirty="0"/>
              <a:t>页练习九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3</a:t>
            </a:r>
            <a:r>
              <a:rPr lang="zh-CN" altLang="zh-CN" sz="3200" dirty="0"/>
              <a:t>题。</a:t>
            </a:r>
          </a:p>
        </p:txBody>
      </p:sp>
      <p:sp>
        <p:nvSpPr>
          <p:cNvPr id="8" name="矩形 7"/>
          <p:cNvSpPr/>
          <p:nvPr/>
        </p:nvSpPr>
        <p:spPr>
          <a:xfrm>
            <a:off x="73093" y="1340768"/>
            <a:ext cx="89264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一大桶矿泉水相当于      瓶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1500mL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的矿泉水。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14762" y="4212377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1500mL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2110787" y="420366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18L</a:t>
            </a:r>
            <a:endParaRPr lang="zh-CN" altLang="en-US" sz="32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4283968" y="1879377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508012" y="128095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12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1834664" y="4725144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18 L 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684691" y="4725144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=18000 mL</a:t>
            </a:r>
            <a:endParaRPr lang="zh-CN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1835696" y="5445224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18000÷1500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4177036" y="5445223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=12(</a:t>
            </a:r>
            <a:r>
              <a:rPr lang="zh-CN" altLang="zh-CN" sz="3200" dirty="0"/>
              <a:t>瓶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4443" y="2344009"/>
            <a:ext cx="160972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63663"/>
            <a:ext cx="160020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909441"/>
            <a:ext cx="8139449" cy="13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容积和容积单位</a:t>
            </a:r>
            <a:r>
              <a:rPr lang="zh-CN" altLang="en-US" sz="4000" dirty="0" smtClean="0">
                <a:solidFill>
                  <a:srgbClr val="000000"/>
                </a:solidFill>
              </a:rPr>
              <a:t>。容积</a:t>
            </a:r>
            <a:r>
              <a:rPr lang="zh-CN" altLang="en-US" sz="4000" dirty="0">
                <a:solidFill>
                  <a:srgbClr val="000000"/>
                </a:solidFill>
              </a:rPr>
              <a:t>和体积的</a:t>
            </a:r>
            <a:r>
              <a:rPr lang="zh-CN" altLang="en-US" sz="4000" dirty="0" smtClean="0">
                <a:solidFill>
                  <a:srgbClr val="000000"/>
                </a:solidFill>
              </a:rPr>
              <a:t>区别。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4323" y="2137982"/>
            <a:ext cx="8139449" cy="2759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长方体或正方体的体积计算公式来计算容积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结果一般用体积单位作单位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如果是液体就用容积单位</a:t>
            </a:r>
            <a:r>
              <a:rPr lang="zh-CN" altLang="en-US" sz="4000" dirty="0" smtClean="0">
                <a:solidFill>
                  <a:srgbClr val="000000"/>
                </a:solidFill>
              </a:rPr>
              <a:t>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467544" y="5105649"/>
            <a:ext cx="2724120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4400" dirty="0">
                <a:solidFill>
                  <a:srgbClr val="000000"/>
                </a:solidFill>
              </a:rPr>
              <a:t>1L=1000ml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3779912" y="5093487"/>
            <a:ext cx="2613514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400" dirty="0">
                <a:solidFill>
                  <a:srgbClr val="000000"/>
                </a:solidFill>
              </a:rPr>
              <a:t>1mL=1cm</a:t>
            </a:r>
            <a:r>
              <a:rPr lang="en-US" altLang="zh-CN" sz="4400" dirty="0">
                <a:solidFill>
                  <a:srgbClr val="000000"/>
                </a:solidFill>
              </a:rPr>
              <a:t>³</a:t>
            </a:r>
            <a:endParaRPr lang="zh-CN" altLang="en-US" sz="4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8" grpId="0" autoUpdateAnimBg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0" y="71435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94" y="1196752"/>
            <a:ext cx="5938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一种微波炉，产品说明书上标明：炉腔内部尺寸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400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×225×300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（单位：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mm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）。这个微波炉的容积是多少升？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242" y="4149080"/>
            <a:ext cx="2884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400×225×300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468459" y="4149080"/>
            <a:ext cx="31197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=27000000(mm</a:t>
            </a:r>
            <a:r>
              <a:rPr lang="en-US" altLang="zh-CN" sz="3200" baseline="30000" dirty="0"/>
              <a:t>3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683568" y="4897015"/>
            <a:ext cx="2751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27000000 mm</a:t>
            </a:r>
            <a:r>
              <a:rPr lang="en-US" altLang="zh-CN" sz="3200" baseline="30000" dirty="0"/>
              <a:t>3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294580" y="4892551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=27 dm</a:t>
            </a:r>
            <a:r>
              <a:rPr lang="en-US" altLang="zh-CN" sz="3200" baseline="30000" dirty="0"/>
              <a:t>3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769246" y="4888087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=27 L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693558" y="5761111"/>
            <a:ext cx="5953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答：这个</a:t>
            </a: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微波炉的容积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升。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13" name="Picture 10" descr="微波炉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1976" y="1672779"/>
            <a:ext cx="3132138" cy="190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857224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页练习九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484784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某海岛战士为解决岛上淡水缺乏问题，和当地居民共同修建了一个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22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1.8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的淡水蓄水池，这个蓄水池最多可以蓄水多少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3832" y="5139770"/>
            <a:ext cx="2196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=396(m</a:t>
            </a:r>
            <a:r>
              <a:rPr lang="en-US" altLang="zh-CN" sz="3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5696" y="5139770"/>
            <a:ext cx="2367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22×10×1.8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6088" y="5724545"/>
            <a:ext cx="78123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答：这个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蓄水池最多可以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蓄水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396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2994" y="2924944"/>
            <a:ext cx="347720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64291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页练习九第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1631702"/>
            <a:ext cx="8856984" cy="27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某邮政运货车的车厢是长方体，从里面量长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 m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2.5m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、高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m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。它的容积是多少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4409" y="4099462"/>
            <a:ext cx="27526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6.3×2.5×2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8203" y="4092924"/>
            <a:ext cx="1931939" cy="9050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=15(m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4183" y="5157192"/>
            <a:ext cx="6308137" cy="9260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答：它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的容积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-108520" y="764704"/>
            <a:ext cx="430598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23528" y="1484784"/>
            <a:ext cx="4139275" cy="6498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     ）立方分米 </a:t>
            </a:r>
          </a:p>
        </p:txBody>
      </p:sp>
      <p:sp>
        <p:nvSpPr>
          <p:cNvPr id="14" name="矩形 13"/>
          <p:cNvSpPr/>
          <p:nvPr/>
        </p:nvSpPr>
        <p:spPr>
          <a:xfrm>
            <a:off x="4101214" y="1549867"/>
            <a:ext cx="4254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）立方厘米</a:t>
            </a:r>
          </a:p>
        </p:txBody>
      </p:sp>
      <p:sp>
        <p:nvSpPr>
          <p:cNvPr id="20" name="矩形 19"/>
          <p:cNvSpPr/>
          <p:nvPr/>
        </p:nvSpPr>
        <p:spPr>
          <a:xfrm>
            <a:off x="323528" y="2275086"/>
            <a:ext cx="430598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1320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毫升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）升</a:t>
            </a:r>
          </a:p>
        </p:txBody>
      </p:sp>
      <p:sp>
        <p:nvSpPr>
          <p:cNvPr id="21" name="矩形 20"/>
          <p:cNvSpPr/>
          <p:nvPr/>
        </p:nvSpPr>
        <p:spPr>
          <a:xfrm>
            <a:off x="179512" y="3017219"/>
            <a:ext cx="54473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毫升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  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）立方厘米 </a:t>
            </a:r>
          </a:p>
        </p:txBody>
      </p:sp>
      <p:sp>
        <p:nvSpPr>
          <p:cNvPr id="22" name="矩形 21"/>
          <p:cNvSpPr/>
          <p:nvPr/>
        </p:nvSpPr>
        <p:spPr>
          <a:xfrm>
            <a:off x="4967245" y="3068960"/>
            <a:ext cx="4357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）立方分米 </a:t>
            </a:r>
          </a:p>
        </p:txBody>
      </p:sp>
      <p:sp>
        <p:nvSpPr>
          <p:cNvPr id="23" name="矩形 22"/>
          <p:cNvSpPr/>
          <p:nvPr/>
        </p:nvSpPr>
        <p:spPr>
          <a:xfrm>
            <a:off x="107504" y="3789040"/>
            <a:ext cx="430598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=4300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毫升</a:t>
            </a:r>
          </a:p>
        </p:txBody>
      </p:sp>
      <p:sp>
        <p:nvSpPr>
          <p:cNvPr id="24" name="矩形 23"/>
          <p:cNvSpPr/>
          <p:nvPr/>
        </p:nvSpPr>
        <p:spPr>
          <a:xfrm>
            <a:off x="323528" y="4653136"/>
            <a:ext cx="535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 cm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)mL=(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)L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0372" y="5445224"/>
            <a:ext cx="3155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=0.8 L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19486" y="1431181"/>
            <a:ext cx="476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5002758" y="1484784"/>
            <a:ext cx="1441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5000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555776" y="2276872"/>
            <a:ext cx="1223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1.32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267744" y="2996952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182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5723533" y="2943349"/>
            <a:ext cx="1728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0.182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539726" y="3717032"/>
            <a:ext cx="1223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4.3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123728" y="4581128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200</a:t>
            </a: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4187304" y="4599533"/>
            <a:ext cx="1320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0.2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611734" y="5386773"/>
            <a:ext cx="1223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800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4311" y="755993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我是聪明的小法官。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852936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一杯水大约有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mL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3789040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求一个油桶能装多少升油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就是求它的体积。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4941168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钢笔吸一次墨水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大约能吸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毫升墨水。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1844824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一台冰箱的容积就是它的体积。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7165976" y="1844824"/>
            <a:ext cx="7191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rgbClr val="FF0000"/>
                </a:solidFill>
                <a:latin typeface="+mj-lt"/>
              </a:rPr>
              <a:t>×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7165231" y="2865130"/>
            <a:ext cx="7191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+mj-lt"/>
              </a:rPr>
              <a:t>×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165976" y="4235723"/>
            <a:ext cx="7191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+mj-lt"/>
              </a:rPr>
              <a:t>×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309247" y="5385410"/>
            <a:ext cx="7191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+mj-lt"/>
              </a:rPr>
              <a:t>√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060575" y="2775009"/>
            <a:ext cx="31181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0.8×0.8×0.8</a:t>
            </a:r>
            <a:endParaRPr 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26624" y="4284767"/>
            <a:ext cx="312124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0.512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403648" y="5241394"/>
            <a:ext cx="65485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答：这个水箱能装</a:t>
            </a:r>
            <a:r>
              <a:rPr 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512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升水。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0" y="704436"/>
            <a:ext cx="81930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一种正方体铁皮水箱的棱长为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米，这个水箱能装多少升水？（铁皮的厚度忽略不计）</a:t>
            </a:r>
          </a:p>
        </p:txBody>
      </p:sp>
      <p:sp>
        <p:nvSpPr>
          <p:cNvPr id="7" name="矩形 6"/>
          <p:cNvSpPr/>
          <p:nvPr/>
        </p:nvSpPr>
        <p:spPr>
          <a:xfrm>
            <a:off x="1907488" y="3423081"/>
            <a:ext cx="41665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=0.512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（立方米）</a:t>
            </a:r>
          </a:p>
        </p:txBody>
      </p:sp>
      <p:sp>
        <p:nvSpPr>
          <p:cNvPr id="8" name="矩形 7"/>
          <p:cNvSpPr/>
          <p:nvPr/>
        </p:nvSpPr>
        <p:spPr>
          <a:xfrm>
            <a:off x="3013484" y="4305290"/>
            <a:ext cx="39347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=512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</a:p>
        </p:txBody>
      </p:sp>
      <p:sp>
        <p:nvSpPr>
          <p:cNvPr id="12" name="矩形 11"/>
          <p:cNvSpPr/>
          <p:nvPr/>
        </p:nvSpPr>
        <p:spPr>
          <a:xfrm>
            <a:off x="6207496" y="4287177"/>
            <a:ext cx="2829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=512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7" grpId="0"/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08355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一个长方体的纸盒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m,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1.8 </a:t>
            </a:r>
            <a:r>
              <a:rPr lang="en-US" altLang="zh-CN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en-US" altLang="zh-CN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它的体积是多少立方分米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3817" y="3945250"/>
            <a:ext cx="2347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+mj-lt"/>
              </a:rPr>
              <a:t>=</a:t>
            </a:r>
            <a:r>
              <a:rPr lang="en-US" altLang="zh-CN" sz="4000" dirty="0">
                <a:latin typeface="+mj-lt"/>
              </a:rPr>
              <a:t>9(dm</a:t>
            </a:r>
            <a:r>
              <a:rPr lang="en-US" altLang="zh-CN" sz="4000" baseline="30000" dirty="0">
                <a:latin typeface="+mj-lt"/>
              </a:rPr>
              <a:t>3</a:t>
            </a:r>
            <a:r>
              <a:rPr lang="en-US" altLang="zh-CN" sz="4000" dirty="0">
                <a:latin typeface="+mj-lt"/>
              </a:rPr>
              <a:t>)</a:t>
            </a:r>
            <a:endParaRPr lang="zh-CN" altLang="zh-CN" sz="4000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1840" y="3021919"/>
            <a:ext cx="15071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j-lt"/>
              </a:rPr>
              <a:t>=5 </a:t>
            </a:r>
            <a:r>
              <a:rPr lang="en-US" altLang="zh-CN" sz="4000" dirty="0" err="1">
                <a:latin typeface="+mj-lt"/>
              </a:rPr>
              <a:t>dm</a:t>
            </a:r>
            <a:endParaRPr lang="zh-CN" altLang="en-US" sz="4000" dirty="0"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6203" y="3021920"/>
            <a:ext cx="14879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j-lt"/>
              </a:rPr>
              <a:t>0</a:t>
            </a:r>
            <a:r>
              <a:rPr lang="en-US" altLang="zh-CN" sz="4000" i="1" dirty="0">
                <a:latin typeface="+mj-lt"/>
              </a:rPr>
              <a:t>.</a:t>
            </a:r>
            <a:r>
              <a:rPr lang="en-US" altLang="zh-CN" sz="4000" dirty="0">
                <a:latin typeface="+mj-lt"/>
              </a:rPr>
              <a:t>5 m </a:t>
            </a:r>
            <a:endParaRPr lang="zh-CN" altLang="en-US" sz="4000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14653" y="3945250"/>
            <a:ext cx="2388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j-lt"/>
              </a:rPr>
              <a:t>5×1.8×1</a:t>
            </a:r>
            <a:endParaRPr lang="zh-CN" altLang="en-US" sz="4000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1640" y="5025370"/>
            <a:ext cx="65806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</a:t>
            </a:r>
            <a:r>
              <a:rPr lang="zh-CN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的体积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4771" y="762744"/>
            <a:ext cx="7780784" cy="27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挖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一个底面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为边长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米的长方体菜窖，要使菜窖的容积是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立方米，应挖多深？</a:t>
            </a:r>
          </a:p>
        </p:txBody>
      </p:sp>
      <p:sp>
        <p:nvSpPr>
          <p:cNvPr id="4" name="矩形 3"/>
          <p:cNvSpPr/>
          <p:nvPr/>
        </p:nvSpPr>
        <p:spPr>
          <a:xfrm>
            <a:off x="2016120" y="3710061"/>
            <a:ext cx="17203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50÷5²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9546" y="3710060"/>
            <a:ext cx="25186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=2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（米）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4053" y="4963815"/>
            <a:ext cx="45400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答：应挖</a:t>
            </a:r>
            <a:r>
              <a:rPr lang="en-US" altLang="zh-CN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米深。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378" y="1157645"/>
            <a:ext cx="87031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如果用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这个木盒来装米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你觉得可以装多少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988840"/>
            <a:ext cx="3138489" cy="25922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107" y="470581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不知道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因为不知道这个木盒里面的体积有多大。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06" y="1052736"/>
            <a:ext cx="87031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如果知道这个木盒外面的长、宽、高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你是不是就能知道里面能装多少米呢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988840"/>
            <a:ext cx="3138489" cy="25922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6772" y="4414286"/>
            <a:ext cx="53713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因为</a:t>
            </a:r>
            <a:r>
              <a:rPr lang="zh-CN" altLang="zh-CN" sz="3200" dirty="0" smtClean="0"/>
              <a:t>用</a:t>
            </a:r>
            <a:r>
              <a:rPr lang="zh-CN" altLang="zh-CN" sz="3200" dirty="0"/>
              <a:t>长方体的体积公式进行计算</a:t>
            </a:r>
            <a:r>
              <a:rPr lang="en-US" altLang="zh-CN" sz="3200" dirty="0" smtClean="0"/>
              <a:t>,</a:t>
            </a:r>
            <a:r>
              <a:rPr lang="zh-CN" altLang="zh-CN" sz="3200" dirty="0"/>
              <a:t>算出来的体积包括这个木盒的木料的体积</a:t>
            </a:r>
            <a:r>
              <a:rPr lang="en-US" altLang="zh-CN" sz="3200" dirty="0"/>
              <a:t>,</a:t>
            </a:r>
            <a:r>
              <a:rPr lang="zh-CN" altLang="zh-CN" sz="3200" dirty="0"/>
              <a:t>不能全部算作米的体积。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772" y="386104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不能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9553" y="2060799"/>
            <a:ext cx="3139554" cy="38090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900009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生活中你还见过哪些物体像集装箱一样能装东西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7" name="Object 3" descr="深色木质"/>
          <p:cNvGraphicFramePr>
            <a:graphicFrameLocks noChangeAspect="1"/>
          </p:cNvGraphicFramePr>
          <p:nvPr/>
        </p:nvGraphicFramePr>
        <p:xfrm>
          <a:off x="3011023" y="1701601"/>
          <a:ext cx="1508125" cy="2303463"/>
        </p:xfrm>
        <a:graphic>
          <a:graphicData uri="http://schemas.openxmlformats.org/presentationml/2006/ole">
            <p:oleObj spid="_x0000_s1025" r:id="rId3" imgW="1828571" imgH="2209524" progId="PBrush">
              <p:embed/>
            </p:oleObj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71" t="5394" r="28083"/>
          <a:stretch>
            <a:fillRect/>
          </a:stretch>
        </p:blipFill>
        <p:spPr>
          <a:xfrm>
            <a:off x="6876256" y="1844824"/>
            <a:ext cx="1872208" cy="37890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4738" y="4237385"/>
            <a:ext cx="2566700" cy="17146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3625" y="2058401"/>
            <a:ext cx="1833104" cy="16616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3442" y="2348434"/>
            <a:ext cx="1828800" cy="1371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10" t="18568" r="8672" b="5833"/>
          <a:stretch>
            <a:fillRect/>
          </a:stretch>
        </p:blipFill>
        <p:spPr>
          <a:xfrm>
            <a:off x="971600" y="4463743"/>
            <a:ext cx="2228214" cy="148547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88937" y="3501008"/>
            <a:ext cx="82010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箱子、油桶、仓库等这些容器可以</a:t>
            </a:r>
            <a:r>
              <a:rPr lang="zh-CN" altLang="en-US" sz="36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容纳的物体的体积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，通常叫做它们的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容积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14339" name="Picture 3" descr="b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765175"/>
            <a:ext cx="1617662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2ee689711211e1dd5a67f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765175"/>
            <a:ext cx="36798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187624" y="4914881"/>
            <a:ext cx="6026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容积大，能装的物体就多</a:t>
            </a:r>
            <a:r>
              <a:rPr lang="zh-CN" altLang="en-US" sz="3200" dirty="0" smtClean="0">
                <a:solidFill>
                  <a:srgbClr val="FF0000"/>
                </a:solidFill>
              </a:rPr>
              <a:t>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10" t="18568" r="8672" b="5833"/>
          <a:stretch>
            <a:fillRect/>
          </a:stretch>
        </p:blipFill>
        <p:spPr>
          <a:xfrm>
            <a:off x="619125" y="1206712"/>
            <a:ext cx="2228214" cy="1485476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87624" y="5574701"/>
            <a:ext cx="6026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容积</a:t>
            </a:r>
            <a:r>
              <a:rPr lang="zh-CN" altLang="en-US" sz="3200" dirty="0">
                <a:solidFill>
                  <a:srgbClr val="FF0000"/>
                </a:solidFill>
              </a:rPr>
              <a:t>小，能装的物体就少。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2" grpId="0" bldLvl="0" autoUpdateAnimBg="0"/>
      <p:bldP spid="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764704"/>
            <a:ext cx="3892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自学第</a:t>
            </a:r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页的内容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1844824"/>
            <a:ext cx="55883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常用的容积单位有哪些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cs typeface="Times New Roman" panose="02020603050405020304" pitchFamily="18" charset="0"/>
              </a:rPr>
              <a:t>?</a:t>
            </a:r>
            <a:endParaRPr lang="zh-CN" altLang="en-US" sz="4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7725" y="2874615"/>
            <a:ext cx="8621569" cy="111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4400" dirty="0">
                <a:ea typeface="楷体_GB2312" pitchFamily="49" charset="-122"/>
              </a:rPr>
              <a:t>计量容积，一般用</a:t>
            </a:r>
            <a:r>
              <a:rPr lang="zh-CN" altLang="en-US" sz="6600" dirty="0">
                <a:ea typeface="楷体_GB2312" pitchFamily="49" charset="-122"/>
              </a:rPr>
              <a:t>体积单位</a:t>
            </a:r>
            <a:r>
              <a:rPr lang="zh-CN" altLang="en-US" sz="4400" dirty="0">
                <a:ea typeface="楷体_GB2312" pitchFamily="49" charset="-122"/>
              </a:rPr>
              <a:t>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928662" y="4500570"/>
            <a:ext cx="754084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solidFill>
                  <a:srgbClr val="FF0000"/>
                </a:solidFill>
              </a:rPr>
              <a:t>立方米、立方分米、立方厘米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40433" y="5660708"/>
            <a:ext cx="110508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sz="3200" dirty="0" smtClean="0">
                <a:ea typeface="楷体_GB2312" pitchFamily="49" charset="-122"/>
              </a:rPr>
              <a:t>10mL</a:t>
            </a:r>
            <a:endParaRPr lang="en-US" sz="3200" dirty="0">
              <a:ea typeface="楷体_GB2312" pitchFamily="49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482907" y="5647530"/>
            <a:ext cx="13134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sz="3200" dirty="0" smtClean="0">
                <a:ea typeface="楷体_GB2312" pitchFamily="49" charset="-122"/>
              </a:rPr>
              <a:t>250mL</a:t>
            </a:r>
            <a:endParaRPr lang="en-US" sz="3200" dirty="0">
              <a:ea typeface="楷体_GB2312" pitchFamily="49" charset="-122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7027461" y="5590328"/>
            <a:ext cx="56327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3200" dirty="0">
                <a:ea typeface="楷体_GB2312" pitchFamily="49" charset="-122"/>
              </a:rPr>
              <a:t>1L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395288" y="765175"/>
            <a:ext cx="8280400" cy="163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spcBef>
                <a:spcPct val="30000"/>
              </a:spcBef>
            </a:pPr>
            <a:r>
              <a:rPr lang="zh-CN" altLang="en-US" sz="3200" dirty="0">
                <a:ea typeface="楷体_GB2312" pitchFamily="49" charset="-122"/>
              </a:rPr>
              <a:t>计量液体的体积，如水、油等，常用</a:t>
            </a:r>
            <a:r>
              <a:rPr lang="zh-CN" altLang="en-US" sz="3200" dirty="0" smtClean="0">
                <a:ea typeface="楷体_GB2312" pitchFamily="49" charset="-122"/>
              </a:rPr>
              <a:t>容积单</a:t>
            </a:r>
            <a:endParaRPr lang="en-US" altLang="zh-CN" sz="3200" dirty="0" smtClean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zh-CN" altLang="en-US" sz="3200" dirty="0" smtClean="0">
                <a:ea typeface="楷体_GB2312" pitchFamily="49" charset="-122"/>
              </a:rPr>
              <a:t>位</a:t>
            </a:r>
            <a:r>
              <a:rPr lang="zh-CN" altLang="en-US" sz="3200" dirty="0" smtClean="0">
                <a:solidFill>
                  <a:srgbClr val="FF3300"/>
                </a:solidFill>
                <a:ea typeface="楷体_GB2312" pitchFamily="49" charset="-122"/>
              </a:rPr>
              <a:t>升</a:t>
            </a:r>
            <a:r>
              <a:rPr lang="zh-CN" altLang="en-US" sz="3200" dirty="0" smtClean="0">
                <a:ea typeface="楷体_GB2312" pitchFamily="49" charset="-122"/>
              </a:rPr>
              <a:t>和</a:t>
            </a:r>
            <a:r>
              <a:rPr lang="zh-CN" altLang="en-US" sz="3200" dirty="0" smtClean="0">
                <a:solidFill>
                  <a:srgbClr val="FF3300"/>
                </a:solidFill>
                <a:ea typeface="楷体_GB2312" pitchFamily="49" charset="-122"/>
              </a:rPr>
              <a:t>毫升</a:t>
            </a:r>
            <a:r>
              <a:rPr lang="zh-CN" altLang="en-US" sz="3200" dirty="0" smtClean="0">
                <a:ea typeface="楷体_GB2312" pitchFamily="49" charset="-122"/>
              </a:rPr>
              <a:t>，也可以写成</a:t>
            </a:r>
            <a:r>
              <a:rPr lang="en-US" sz="3200" dirty="0" smtClean="0">
                <a:solidFill>
                  <a:srgbClr val="FF0000"/>
                </a:solidFill>
                <a:ea typeface="楷体_GB2312" pitchFamily="49" charset="-122"/>
              </a:rPr>
              <a:t>L</a:t>
            </a:r>
            <a:r>
              <a:rPr lang="zh-CN" altLang="en-US" sz="3200" dirty="0" smtClean="0">
                <a:ea typeface="楷体_GB2312" pitchFamily="49" charset="-122"/>
              </a:rPr>
              <a:t>和</a:t>
            </a:r>
            <a:r>
              <a:rPr lang="en-US" sz="3200" dirty="0" smtClean="0">
                <a:solidFill>
                  <a:srgbClr val="FF0000"/>
                </a:solidFill>
                <a:ea typeface="楷体_GB2312" pitchFamily="49" charset="-122"/>
              </a:rPr>
              <a:t>m</a:t>
            </a:r>
            <a:r>
              <a:rPr lang="zh-CN" altLang="en-US" sz="3200" dirty="0" smtClean="0">
                <a:solidFill>
                  <a:srgbClr val="FF0000"/>
                </a:solidFill>
                <a:ea typeface="楷体_GB2312" pitchFamily="49" charset="-122"/>
              </a:rPr>
              <a:t>L</a:t>
            </a:r>
            <a:r>
              <a:rPr lang="zh-CN" altLang="en-US" sz="3200" dirty="0" smtClean="0">
                <a:ea typeface="楷体_GB2312" pitchFamily="49" charset="-122"/>
              </a:rPr>
              <a:t>。</a:t>
            </a:r>
            <a:endParaRPr lang="zh-CN" altLang="en-US" sz="3200" dirty="0">
              <a:ea typeface="楷体_GB2312" pitchFamily="49" charset="-122"/>
            </a:endParaRPr>
          </a:p>
        </p:txBody>
      </p:sp>
      <p:pic>
        <p:nvPicPr>
          <p:cNvPr id="13" name="Picture 21" descr="u3jx08-7(1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74" t="15392" r="11246" b="16569"/>
          <a:stretch>
            <a:fillRect/>
          </a:stretch>
        </p:blipFill>
        <p:spPr bwMode="auto">
          <a:xfrm>
            <a:off x="6372498" y="1669295"/>
            <a:ext cx="172819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1" descr="u3jx08-7(1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889" t="42965" r="49156" b="24276"/>
          <a:stretch>
            <a:fillRect/>
          </a:stretch>
        </p:blipFill>
        <p:spPr bwMode="auto">
          <a:xfrm>
            <a:off x="3455568" y="3691454"/>
            <a:ext cx="136815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1" descr="u3jx08-7(1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75" t="52920" r="77320" b="25660"/>
          <a:stretch>
            <a:fillRect/>
          </a:stretch>
        </p:blipFill>
        <p:spPr bwMode="auto">
          <a:xfrm>
            <a:off x="1449326" y="4581128"/>
            <a:ext cx="45746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1" grpId="0"/>
      <p:bldP spid="16394" grpId="0"/>
      <p:bldP spid="16395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1255</Words>
  <Application>WPS 演示</Application>
  <PresentationFormat>全屏显示(4:3)</PresentationFormat>
  <Paragraphs>237</Paragraphs>
  <Slides>31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699</cp:revision>
  <dcterms:created xsi:type="dcterms:W3CDTF">2015-11-21T07:20:00Z</dcterms:created>
  <dcterms:modified xsi:type="dcterms:W3CDTF">2021-11-01T05:29:40Z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